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20"/>
  </p:notesMasterIdLst>
  <p:sldIdLst>
    <p:sldId id="618" r:id="rId3"/>
    <p:sldId id="410" r:id="rId4"/>
    <p:sldId id="258" r:id="rId5"/>
    <p:sldId id="554" r:id="rId6"/>
    <p:sldId id="477" r:id="rId7"/>
    <p:sldId id="730" r:id="rId8"/>
    <p:sldId id="731" r:id="rId9"/>
    <p:sldId id="721" r:id="rId10"/>
    <p:sldId id="722" r:id="rId11"/>
    <p:sldId id="723" r:id="rId12"/>
    <p:sldId id="724" r:id="rId13"/>
    <p:sldId id="725" r:id="rId14"/>
    <p:sldId id="700" r:id="rId15"/>
    <p:sldId id="671" r:id="rId16"/>
    <p:sldId id="732" r:id="rId17"/>
    <p:sldId id="728" r:id="rId18"/>
    <p:sldId id="729"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75" autoAdjust="0"/>
    <p:restoredTop sz="94660"/>
  </p:normalViewPr>
  <p:slideViewPr>
    <p:cSldViewPr snapToGrid="0">
      <p:cViewPr varScale="1">
        <p:scale>
          <a:sx n="74" d="100"/>
          <a:sy n="74" d="100"/>
        </p:scale>
        <p:origin x="52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F1235F-EC96-4F41-9E10-8DFB9AFAA656}" type="datetimeFigureOut">
              <a:rPr lang="zh-CN" altLang="en-US" smtClean="0"/>
              <a:t>2025/8/4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9B3313-59A6-40EB-923D-5D916E67839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31F724-51D9-486B-9BFF-C542D0E12BC5}"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3</a:t>
            </a:fld>
            <a:endParaRPr lang="zh-CN" altLang="en-US">
              <a:solidFill>
                <a:prstClr val="black"/>
              </a:solidFill>
              <a:latin typeface="等线" panose="0201060003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4</a:t>
            </a:fld>
            <a:endParaRPr lang="zh-CN" altLang="en-US">
              <a:solidFill>
                <a:prstClr val="black"/>
              </a:solidFill>
              <a:latin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t>13</a:t>
            </a:fld>
            <a:endParaRPr lang="zh-CN" altLang="en-US">
              <a:solidFill>
                <a:prstClr val="black"/>
              </a:solidFill>
              <a:latin typeface="等线" panose="02010600030101010101"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14:prism/>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22B36A-2F0B-4CF3-B7C4-90D923EB150E}" type="datetimeFigureOut">
              <a:rPr lang="zh-CN" altLang="en-US" smtClean="0"/>
              <a:t>2025/8/4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B21ECA-E04B-41FF-8325-12EF457B43D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2B36A-2F0B-4CF3-B7C4-90D923EB150E}" type="datetimeFigureOut">
              <a:rPr lang="zh-CN" altLang="en-US" smtClean="0"/>
              <a:t>2025/8/4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B21ECA-E04B-41FF-8325-12EF457B43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3.xml"/><Relationship Id="rId7"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3.xml"/><Relationship Id="rId5" Type="http://schemas.openxmlformats.org/officeDocument/2006/relationships/slideLayout" Target="../slideLayouts/slideLayout13.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930912" y="1412776"/>
            <a:ext cx="5291455" cy="3936365"/>
          </a:xfrm>
          <a:custGeom>
            <a:avLst/>
            <a:gdLst>
              <a:gd name="connsiteX0" fmla="*/ 0 w 8333"/>
              <a:gd name="connsiteY0" fmla="*/ 0 h 6199"/>
              <a:gd name="connsiteX1" fmla="*/ 8333 w 8333"/>
              <a:gd name="connsiteY1" fmla="*/ 25 h 6199"/>
              <a:gd name="connsiteX2" fmla="*/ 8303 w 8333"/>
              <a:gd name="connsiteY2" fmla="*/ 6190 h 6199"/>
              <a:gd name="connsiteX3" fmla="*/ 0 w 8333"/>
              <a:gd name="connsiteY3" fmla="*/ 6199 h 6199"/>
              <a:gd name="connsiteX4" fmla="*/ 0 w 8333"/>
              <a:gd name="connsiteY4" fmla="*/ 0 h 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3" h="6199">
                <a:moveTo>
                  <a:pt x="0" y="0"/>
                </a:moveTo>
                <a:lnTo>
                  <a:pt x="8333" y="25"/>
                </a:lnTo>
                <a:lnTo>
                  <a:pt x="8303" y="6190"/>
                </a:lnTo>
                <a:lnTo>
                  <a:pt x="0" y="6199"/>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sp>
        <p:nvSpPr>
          <p:cNvPr id="4" name="矩形 4"/>
          <p:cNvSpPr/>
          <p:nvPr/>
        </p:nvSpPr>
        <p:spPr>
          <a:xfrm>
            <a:off x="-19050" y="1400077"/>
            <a:ext cx="8611870" cy="3951605"/>
          </a:xfrm>
          <a:custGeom>
            <a:avLst/>
            <a:gdLst>
              <a:gd name="connsiteX0" fmla="*/ 0 w 13562"/>
              <a:gd name="connsiteY0" fmla="*/ 0 h 6223"/>
              <a:gd name="connsiteX1" fmla="*/ 13562 w 13562"/>
              <a:gd name="connsiteY1" fmla="*/ 15 h 6223"/>
              <a:gd name="connsiteX2" fmla="*/ 11003 w 13562"/>
              <a:gd name="connsiteY2" fmla="*/ 6223 h 6223"/>
              <a:gd name="connsiteX3" fmla="*/ 26 w 13562"/>
              <a:gd name="connsiteY3" fmla="*/ 6150 h 6223"/>
              <a:gd name="connsiteX4" fmla="*/ 0 w 13562"/>
              <a:gd name="connsiteY4" fmla="*/ 0 h 6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2" h="6223">
                <a:moveTo>
                  <a:pt x="0" y="0"/>
                </a:moveTo>
                <a:lnTo>
                  <a:pt x="13562" y="15"/>
                </a:lnTo>
                <a:lnTo>
                  <a:pt x="11003" y="6223"/>
                </a:lnTo>
                <a:lnTo>
                  <a:pt x="26" y="6150"/>
                </a:lnTo>
                <a:lnTo>
                  <a:pt x="0" y="0"/>
                </a:lnTo>
                <a:close/>
              </a:path>
            </a:pathLst>
          </a:cu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lt"/>
            </a:endParaRPr>
          </a:p>
        </p:txBody>
      </p:sp>
      <p:cxnSp>
        <p:nvCxnSpPr>
          <p:cNvPr id="5" name="直接连接符 4"/>
          <p:cNvCxnSpPr/>
          <p:nvPr/>
        </p:nvCxnSpPr>
        <p:spPr>
          <a:xfrm flipH="1">
            <a:off x="6765248" y="3754395"/>
            <a:ext cx="675564" cy="1600335"/>
          </a:xfrm>
          <a:prstGeom prst="line">
            <a:avLst/>
          </a:prstGeom>
          <a:ln w="28575">
            <a:solidFill>
              <a:srgbClr val="FCE1B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26824" y="1394561"/>
            <a:ext cx="1406363" cy="3410961"/>
          </a:xfrm>
          <a:prstGeom prst="line">
            <a:avLst/>
          </a:prstGeom>
          <a:ln w="12700">
            <a:solidFill>
              <a:srgbClr val="FCE1B0"/>
            </a:solidFill>
          </a:ln>
        </p:spPr>
        <p:style>
          <a:lnRef idx="1">
            <a:schemeClr val="accent1"/>
          </a:lnRef>
          <a:fillRef idx="0">
            <a:schemeClr val="accent1"/>
          </a:fillRef>
          <a:effectRef idx="0">
            <a:schemeClr val="accent1"/>
          </a:effectRef>
          <a:fontRef idx="minor">
            <a:schemeClr val="tx1"/>
          </a:fontRef>
        </p:style>
      </p:cxnSp>
      <p:sp>
        <p:nvSpPr>
          <p:cNvPr id="7" name="TextBox 9"/>
          <p:cNvSpPr txBox="1"/>
          <p:nvPr/>
        </p:nvSpPr>
        <p:spPr>
          <a:xfrm>
            <a:off x="302895" y="1583690"/>
            <a:ext cx="6897370" cy="3161030"/>
          </a:xfrm>
          <a:prstGeom prst="rect">
            <a:avLst/>
          </a:prstGeom>
          <a:noFill/>
        </p:spPr>
        <p:txBody>
          <a:bodyPr wrap="square" rtlCol="0">
            <a:spAutoFit/>
          </a:bodyPr>
          <a:lstStyle/>
          <a:p>
            <a:pPr algn="ctr" defTabSz="1219200">
              <a:lnSpc>
                <a:spcPct val="150000"/>
              </a:lnSpc>
            </a:pPr>
            <a:r>
              <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rPr>
              <a:t> 特殊教育概论</a:t>
            </a:r>
          </a:p>
          <a:p>
            <a:pPr algn="ctr" defTabSz="1219200">
              <a:lnSpc>
                <a:spcPct val="150000"/>
              </a:lnSpc>
            </a:pPr>
            <a:r>
              <a:rPr lang="zh-CN" altLang="en-US" sz="4400" b="1" dirty="0">
                <a:solidFill>
                  <a:prstClr val="white"/>
                </a:solidFill>
                <a:latin typeface="楷体" panose="02010609060101010101" charset="-122"/>
                <a:ea typeface="楷体" panose="02010609060101010101" charset="-122"/>
                <a:cs typeface="微软雅黑" panose="020B0503020204020204" pitchFamily="34" charset="-122"/>
                <a:sym typeface="+mn-lt"/>
              </a:rPr>
              <a:t>（第三版）</a:t>
            </a:r>
            <a:endParaRPr lang="zh-CN" altLang="en-US" sz="6500" b="1" dirty="0">
              <a:solidFill>
                <a:prstClr val="white"/>
              </a:solidFill>
              <a:latin typeface="楷体" panose="02010609060101010101" charset="-122"/>
              <a:ea typeface="楷体" panose="02010609060101010101" charset="-122"/>
              <a:cs typeface="微软雅黑" panose="020B0503020204020204" pitchFamily="34" charset="-122"/>
              <a:sym typeface="+mn-lt"/>
            </a:endParaRPr>
          </a:p>
          <a:p>
            <a:pPr algn="ctr" defTabSz="1219200">
              <a:lnSpc>
                <a:spcPct val="150000"/>
              </a:lnSpc>
            </a:pP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主编 刘春玲</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江琴娣</a:t>
            </a:r>
            <a:r>
              <a:rPr lang="en-US" altLang="zh-CN" sz="2400" b="1" dirty="0">
                <a:solidFill>
                  <a:prstClr val="white"/>
                </a:solidFill>
                <a:latin typeface="楷体" panose="02010609060101010101" charset="-122"/>
                <a:ea typeface="楷体" panose="02010609060101010101" charset="-122"/>
                <a:cs typeface="楷体" panose="02010609060101010101" charset="-122"/>
                <a:sym typeface="+mn-lt"/>
              </a:rPr>
              <a:t>  </a:t>
            </a:r>
            <a:r>
              <a:rPr lang="zh-CN" altLang="en-US" sz="2400" b="1" dirty="0">
                <a:solidFill>
                  <a:prstClr val="white"/>
                </a:solidFill>
                <a:latin typeface="楷体" panose="02010609060101010101" charset="-122"/>
                <a:ea typeface="楷体" panose="02010609060101010101" charset="-122"/>
                <a:cs typeface="楷体" panose="02010609060101010101" charset="-122"/>
                <a:sym typeface="+mn-lt"/>
              </a:rPr>
              <a:t>颜廷睿</a:t>
            </a:r>
          </a:p>
        </p:txBody>
      </p:sp>
      <p:grpSp>
        <p:nvGrpSpPr>
          <p:cNvPr id="11" name="组合 10"/>
          <p:cNvGrpSpPr/>
          <p:nvPr/>
        </p:nvGrpSpPr>
        <p:grpSpPr>
          <a:xfrm>
            <a:off x="10199065" y="5814773"/>
            <a:ext cx="1528719" cy="302527"/>
            <a:chOff x="5796136" y="4189567"/>
            <a:chExt cx="1146539" cy="226895"/>
          </a:xfrm>
          <a:effectLst>
            <a:outerShdw blurRad="254000" dist="63500" dir="2700000" algn="tl" rotWithShape="0">
              <a:prstClr val="black">
                <a:alpha val="30000"/>
              </a:prstClr>
            </a:outerShdw>
          </a:effectLst>
        </p:grpSpPr>
        <p:sp>
          <p:nvSpPr>
            <p:cNvPr id="12" name="流程图: 数据 9"/>
            <p:cNvSpPr/>
            <p:nvPr/>
          </p:nvSpPr>
          <p:spPr>
            <a:xfrm>
              <a:off x="579613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3" name="流程图: 数据 9"/>
            <p:cNvSpPr/>
            <p:nvPr/>
          </p:nvSpPr>
          <p:spPr>
            <a:xfrm>
              <a:off x="593750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4" name="流程图: 数据 9"/>
            <p:cNvSpPr/>
            <p:nvPr/>
          </p:nvSpPr>
          <p:spPr>
            <a:xfrm>
              <a:off x="607887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5" name="流程图: 数据 9"/>
            <p:cNvSpPr/>
            <p:nvPr/>
          </p:nvSpPr>
          <p:spPr>
            <a:xfrm>
              <a:off x="622024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6" name="流程图: 数据 9"/>
            <p:cNvSpPr/>
            <p:nvPr/>
          </p:nvSpPr>
          <p:spPr>
            <a:xfrm>
              <a:off x="636161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7" name="流程图: 数据 9"/>
            <p:cNvSpPr/>
            <p:nvPr/>
          </p:nvSpPr>
          <p:spPr>
            <a:xfrm>
              <a:off x="650298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8" name="流程图: 数据 9"/>
            <p:cNvSpPr/>
            <p:nvPr/>
          </p:nvSpPr>
          <p:spPr>
            <a:xfrm>
              <a:off x="6644356"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19" name="流程图: 数据 9"/>
            <p:cNvSpPr/>
            <p:nvPr/>
          </p:nvSpPr>
          <p:spPr>
            <a:xfrm>
              <a:off x="6785729" y="4189567"/>
              <a:ext cx="156946" cy="22689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8208"/>
                <a:gd name="connsiteY0-2" fmla="*/ 10042 h 10042"/>
                <a:gd name="connsiteX1-3" fmla="*/ 2000 w 18208"/>
                <a:gd name="connsiteY1-4" fmla="*/ 42 h 10042"/>
                <a:gd name="connsiteX2-5" fmla="*/ 18208 w 18208"/>
                <a:gd name="connsiteY2-6" fmla="*/ 0 h 10042"/>
                <a:gd name="connsiteX3-7" fmla="*/ 8000 w 18208"/>
                <a:gd name="connsiteY3-8" fmla="*/ 10042 h 10042"/>
                <a:gd name="connsiteX4-9" fmla="*/ 0 w 18208"/>
                <a:gd name="connsiteY4-10" fmla="*/ 10042 h 10042"/>
                <a:gd name="connsiteX0-11" fmla="*/ 0 w 18208"/>
                <a:gd name="connsiteY0-12" fmla="*/ 10042 h 10042"/>
                <a:gd name="connsiteX1-13" fmla="*/ 10498 w 18208"/>
                <a:gd name="connsiteY1-14" fmla="*/ 126 h 10042"/>
                <a:gd name="connsiteX2-15" fmla="*/ 18208 w 18208"/>
                <a:gd name="connsiteY2-16" fmla="*/ 0 h 10042"/>
                <a:gd name="connsiteX3-17" fmla="*/ 8000 w 18208"/>
                <a:gd name="connsiteY3-18" fmla="*/ 10042 h 10042"/>
                <a:gd name="connsiteX4-19" fmla="*/ 0 w 18208"/>
                <a:gd name="connsiteY4-20" fmla="*/ 10042 h 100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08" h="10042">
                  <a:moveTo>
                    <a:pt x="0" y="10042"/>
                  </a:moveTo>
                  <a:lnTo>
                    <a:pt x="10498" y="126"/>
                  </a:lnTo>
                  <a:lnTo>
                    <a:pt x="18208" y="0"/>
                  </a:lnTo>
                  <a:lnTo>
                    <a:pt x="8000" y="10042"/>
                  </a:lnTo>
                  <a:lnTo>
                    <a:pt x="0" y="10042"/>
                  </a:lnTo>
                  <a:close/>
                </a:path>
              </a:pathLst>
            </a:custGeom>
            <a:solidFill>
              <a:srgbClr val="4F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cxnSp>
        <p:nvCxnSpPr>
          <p:cNvPr id="20" name="直接连接符 19"/>
          <p:cNvCxnSpPr/>
          <p:nvPr/>
        </p:nvCxnSpPr>
        <p:spPr>
          <a:xfrm>
            <a:off x="4794136" y="5961939"/>
            <a:ext cx="5189619" cy="0"/>
          </a:xfrm>
          <a:prstGeom prst="line">
            <a:avLst/>
          </a:prstGeom>
          <a:ln w="38100">
            <a:solidFill>
              <a:srgbClr val="4F4D50"/>
            </a:soli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1121410" y="5858510"/>
            <a:ext cx="2914650" cy="438785"/>
          </a:xfrm>
          <a:prstGeom prst="roundRect">
            <a:avLst/>
          </a:prstGeom>
          <a:solidFill>
            <a:sysClr val="window" lastClr="FFFFFF">
              <a:alpha val="70000"/>
            </a:sysClr>
          </a:solidFill>
          <a:ln w="25400" cap="flat" cmpd="sng" algn="ctr">
            <a:noFill/>
            <a:prstDash val="solid"/>
          </a:ln>
          <a:effectLst>
            <a:softEdge rad="63500"/>
          </a:effectLst>
        </p:spPr>
        <p:style>
          <a:lnRef idx="2">
            <a:srgbClr val="629DD1">
              <a:shade val="50000"/>
            </a:srgbClr>
          </a:lnRef>
          <a:fillRef idx="1">
            <a:srgbClr val="629DD1"/>
          </a:fillRef>
          <a:effectRef idx="0">
            <a:srgbClr val="629DD1"/>
          </a:effectRef>
          <a:fontRef idx="minor">
            <a:sysClr val="window" lastClr="FFFFFF"/>
          </a:fontRef>
        </p:style>
        <p:txBody>
          <a:bodyPr rtlCol="0" anchor="ct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r>
              <a:rPr lang="en-US" altLang="zh-CN" dirty="0"/>
              <a:t> </a:t>
            </a:r>
            <a:endParaRPr lang="zh-CN" altLang="en-US" dirty="0"/>
          </a:p>
        </p:txBody>
      </p:sp>
      <p:pic>
        <p:nvPicPr>
          <p:cNvPr id="29" name="图片 28"/>
          <p:cNvPicPr>
            <a:picLocks noChangeAspect="1"/>
          </p:cNvPicPr>
          <p:nvPr/>
        </p:nvPicPr>
        <p:blipFill>
          <a:blip r:embed="rId4"/>
          <a:stretch>
            <a:fillRect/>
          </a:stretch>
        </p:blipFill>
        <p:spPr>
          <a:xfrm>
            <a:off x="1171575" y="5869305"/>
            <a:ext cx="2699385" cy="4197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我国特殊教育的法规与政策</a:t>
            </a:r>
          </a:p>
        </p:txBody>
      </p:sp>
      <p:sp>
        <p:nvSpPr>
          <p:cNvPr id="100" name="文本框 99"/>
          <p:cNvSpPr txBox="1"/>
          <p:nvPr/>
        </p:nvSpPr>
        <p:spPr>
          <a:xfrm>
            <a:off x="970915" y="1210310"/>
            <a:ext cx="10483850" cy="606996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重要法规与政策解读</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基本概念</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《中华人民共和国残疾人保障法》（第二条）</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残疾人是指在心理、生理、人体结构上，某种组织、功能丧失或者不正常，全部或者部分丧失以正常方式从事某种活动能力的人。</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发展目标和理念：</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《残疾人教育条例》（第三条）</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发展残疾人教育事业，实行普及与提高相结合、以普及为重点的方针，保障义务教育，着重发展职业教育，积极开展学前教育，逐步发展高级中等以上教育。残疾人教育应当提高教育质量，积极推进融合教育，根据残疾人的残疾类别和接受能力，采取普通教育方式或者特殊教育方式，优先采取普通教育方式。</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管理与教育职责</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《残疾人教育条例》（第二条，第四至九条）（节选）</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国家保障残疾人享有平等接受教育的权利，禁止任何基于残疾的教育歧视。</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我国特殊教育的法规与政策</a:t>
            </a:r>
          </a:p>
        </p:txBody>
      </p:sp>
      <p:sp>
        <p:nvSpPr>
          <p:cNvPr id="100" name="文本框 99"/>
          <p:cNvSpPr txBox="1"/>
          <p:nvPr/>
        </p:nvSpPr>
        <p:spPr>
          <a:xfrm>
            <a:off x="970915" y="1210310"/>
            <a:ext cx="10483850" cy="5423535"/>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教育安置</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残疾人教育安置方式包括普通教育方式和特殊教育方式，普通教育方式为优先安置方式。</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）普通教育方式《中华人民共和国残疾人保障法》（第二十五条）（节选）</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普通教育机构对具有接受普通教育能力的残疾人实施教育。普通幼儿教育机构应当接收能适应其生活的残疾幼儿。</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）特殊教育方式《残疾人教育条例》（第十七、二十八、三十一、三十五条）（节选）</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适龄残疾儿童、少年不能接受普通教育的，由县级人民政府教育行政部门统筹安排进入特殊教育学校接受义务教育。适龄残疾儿童、少年需要专人护理，不能到学校就读的，由县级人民政府教育行政部门统筹安排，通过提供送教上门或者远程教育等方式实施义务教育，并纳入学籍管理。</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我国特殊教育的法规与政策</a:t>
            </a:r>
          </a:p>
        </p:txBody>
      </p:sp>
      <p:sp>
        <p:nvSpPr>
          <p:cNvPr id="100" name="文本框 99"/>
          <p:cNvSpPr txBox="1"/>
          <p:nvPr/>
        </p:nvSpPr>
        <p:spPr>
          <a:xfrm>
            <a:off x="970915" y="1210310"/>
            <a:ext cx="10483850" cy="590804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课程与教学</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《残疾人教育条例》（第三十二条，第二十三至二十五条）</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残疾幼儿的教育应当与保育、康复结合实施。在普通学校随班就读残疾学生的义务教育，适用普通义务教育的课程设置方案、课程标准和教材，但对其学习要求可以有适度弹性。</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6.</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师资</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师资培养与培训《残疾人教育条例》（第四十四、四十五条）</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国务院教育行政部门和省、自治区、直辖市人民政府应当根据残疾人教育发展的需要有计划地举办特殊教育师范院校，支持普通师范院校和综合性院校设置相关院系或者专业，培养特殊教育教师。普通师范院校和综合性院校的师范专业应当设置特殊教育课程，使学生掌握必要的特殊教育的基本知识和技能，以适应对随班就读的残疾学生的教育教学需要。县级以上地方人民政府教育行政部门应当将特殊教育教师的培训纳入教师培训计划，以多种形式组织在职特殊教育教师进修提高专业水平；在普通教师培训中增加一定比例的特殊教育内容和相关知识，提高普通教师的特殊教育能力。</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614666" y="1600730"/>
            <a:ext cx="4295775" cy="1322070"/>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02</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316844" y="2432315"/>
            <a:ext cx="7203838" cy="2306955"/>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第二节</a:t>
            </a:r>
            <a:endParaRPr lang="en-US" altLang="zh-CN" sz="4800" b="1" dirty="0">
              <a:solidFill>
                <a:srgbClr val="4F4D50"/>
              </a:solidFill>
              <a:latin typeface="方正黑体简体" panose="02000000000000000000" pitchFamily="2" charset="-122"/>
              <a:ea typeface="方正黑体简体" panose="02000000000000000000" pitchFamily="2" charset="-122"/>
              <a:cs typeface="+mn-ea"/>
              <a:sym typeface="+mn-lt"/>
            </a:endParaRP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特殊教育相关国际文献与重要法规</a:t>
            </a:r>
          </a:p>
        </p:txBody>
      </p:sp>
      <p:sp>
        <p:nvSpPr>
          <p:cNvPr id="13" name="TextBox 6"/>
          <p:cNvSpPr txBox="1"/>
          <p:nvPr/>
        </p:nvSpPr>
        <p:spPr>
          <a:xfrm>
            <a:off x="9701984" y="2168473"/>
            <a:ext cx="2072640" cy="2646045"/>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02</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特殊教育相关国际文献与重要法规</a:t>
            </a:r>
          </a:p>
        </p:txBody>
      </p:sp>
      <p:sp>
        <p:nvSpPr>
          <p:cNvPr id="100" name="文本框 99"/>
          <p:cNvSpPr txBox="1"/>
          <p:nvPr/>
        </p:nvSpPr>
        <p:spPr>
          <a:xfrm>
            <a:off x="970915" y="1210310"/>
            <a:ext cx="10483850" cy="3104761"/>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特殊教育相关国际文献</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《萨拉曼卡宣言</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关于特殊需要教育的原则、方针和实践》</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联合国教科文组织于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通过该宣言。宣言明确了受教育权是每个儿童的基本权利，应该获得适当的学习机会，有机会进入普通学校接受教育；要求重点关注儿童的差异与个别化需求，教育的实施则应以儿童为中心、顺应差异；要求普通学校接纳所有的儿童，包括有特殊教育需要的儿童，并提供有质量的教育。</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特殊教育相关国际文献与重要法规</a:t>
            </a:r>
          </a:p>
        </p:txBody>
      </p:sp>
      <p:sp>
        <p:nvSpPr>
          <p:cNvPr id="100" name="文本框 99"/>
          <p:cNvSpPr txBox="1"/>
          <p:nvPr/>
        </p:nvSpPr>
        <p:spPr>
          <a:xfrm>
            <a:off x="970915" y="1210310"/>
            <a:ext cx="10483850" cy="4395178"/>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《特殊需要教育行动纲领》</a:t>
            </a:r>
            <a:r>
              <a:rPr lang="en-US"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《特殊需要教育行动纲领》（以下简称《行动纲领》）于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日通过。其目的是提供实施《萨拉曼卡宣言</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关于特殊需要教育的原则、方针和实践》的政策和行动指南。其基本原则是：学校应该接纳所有的儿童，而不考虑其身体的、智力的、社会的、情感的、语言的差异或其他任何条件。</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《残疾人权利公约》</a:t>
            </a: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日，第</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届联合国大会通过了《残疾人权利公</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约》。这是国际社会在21世纪通过的第一个人权公约。它体现了国际社会尊重和保护残疾人权益，建设更加友爱、文明与和谐的社会的精神。2007年3月30日，中国常驻联合国代表在公约上签字，中国成为《残疾人权利公约》的缔约国之一。</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348857565"/>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特殊教育相关国际文献与重要法规</a:t>
            </a:r>
          </a:p>
        </p:txBody>
      </p:sp>
      <p:sp>
        <p:nvSpPr>
          <p:cNvPr id="100" name="文本框 99"/>
          <p:cNvSpPr txBox="1"/>
          <p:nvPr/>
        </p:nvSpPr>
        <p:spPr>
          <a:xfrm>
            <a:off x="970915" y="1210310"/>
            <a:ext cx="10483850" cy="3589509"/>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二、 国外重要法规与政策介绍</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美国</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）《全体残疾儿童教育法》该法案是美国关于残疾儿童教育最完整、最重要的立法。</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1986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年残疾人教育法修正案》该法案的主要内容是：（</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）将服务对象向下延伸至</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岁；（</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）提供经费鼓励各州对</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0—3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岁幼儿实施早期干预；（</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）在</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0—3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岁儿童早期干预计划中，要为障碍幼儿家庭拟订个别化家庭服务计划（</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IFSP</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）《残疾人教育法修正案》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这是《全体残疾儿童教育法》的修正案，简称</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IDEA</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rPr>
              <a:t>第二节  </a:t>
            </a:r>
            <a:r>
              <a:rPr lang="zh-CN" altLang="en-US" sz="2800" dirty="0">
                <a:solidFill>
                  <a:srgbClr val="4F4D50"/>
                </a:solidFill>
                <a:latin typeface="微软雅黑" panose="020B0503020204020204" pitchFamily="34" charset="-122"/>
                <a:ea typeface="微软雅黑" panose="020B0503020204020204" pitchFamily="34" charset="-122"/>
                <a:cs typeface="微软雅黑" panose="020B0503020204020204" pitchFamily="34" charset="-122"/>
                <a:sym typeface="+mn-lt"/>
              </a:rPr>
              <a:t>特殊教育相关国际文献与重要法规</a:t>
            </a:r>
          </a:p>
        </p:txBody>
      </p:sp>
      <p:sp>
        <p:nvSpPr>
          <p:cNvPr id="100" name="文本框 99"/>
          <p:cNvSpPr txBox="1"/>
          <p:nvPr/>
        </p:nvSpPr>
        <p:spPr>
          <a:xfrm>
            <a:off x="970915" y="1210310"/>
            <a:ext cx="10483850" cy="4453890"/>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年残疾人教育法》该法案以提升特殊儿童的学习成就为重点。</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）《不让一个儿童落后法案》该法案于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日发布。</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年残疾人教育促进法》《</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年残疾人教育促进法》保留了《残疾人教育法修正案》的主要原则和组成部分，同时作了相应的变动，其目的是通过家长参与、提高绩效责任、减少文本工作等促进特殊儿童教育。</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英国</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）《沃诺克报告》（</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1981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年教育法》（</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1988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年教育改革法案》（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年教育法》（</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）《特殊教育需要和残疾人法》</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年特殊教育需要者教育法》（</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）《儿童与家庭法》</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15719" r="15719"/>
          <a:stretch>
            <a:fillRect/>
          </a:stretch>
        </p:blipFill>
        <p:spPr>
          <a:xfrm>
            <a:off x="0" y="0"/>
            <a:ext cx="705993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pic>
        <p:nvPicPr>
          <p:cNvPr id="13" name="图片占位符 4"/>
          <p:cNvPicPr>
            <a:picLocks noGrp="1" noChangeAspect="1"/>
          </p:cNvPicPr>
          <p:nvPr/>
        </p:nvPicPr>
        <p:blipFill>
          <a:blip r:embed="rId3" cstate="print">
            <a:lum bright="24000"/>
            <a:extLst>
              <a:ext uri="{28A0092B-C50C-407E-A947-70E740481C1C}">
                <a14:useLocalDpi xmlns:a14="http://schemas.microsoft.com/office/drawing/2010/main" val="0"/>
              </a:ext>
            </a:extLst>
          </a:blip>
          <a:srcRect l="34269" r="15719"/>
          <a:stretch>
            <a:fillRect/>
          </a:stretch>
        </p:blipFill>
        <p:spPr>
          <a:xfrm flipH="1">
            <a:off x="7059930" y="-3175"/>
            <a:ext cx="5149850" cy="6864350"/>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a:pattFill prst="ltUpDiag">
            <a:fgClr>
              <a:schemeClr val="bg1">
                <a:lumMod val="75000"/>
              </a:schemeClr>
            </a:fgClr>
            <a:bgClr>
              <a:schemeClr val="bg1">
                <a:lumMod val="95000"/>
              </a:schemeClr>
            </a:bgClr>
          </a:pattFill>
        </p:spPr>
      </p:pic>
      <p:sp>
        <p:nvSpPr>
          <p:cNvPr id="14" name="矩形 13"/>
          <p:cNvSpPr/>
          <p:nvPr/>
        </p:nvSpPr>
        <p:spPr>
          <a:xfrm>
            <a:off x="635" y="-3810"/>
            <a:ext cx="12208510" cy="6880860"/>
          </a:xfrm>
          <a:prstGeom prst="rect">
            <a:avLst/>
          </a:prstGeom>
          <a:solidFill>
            <a:srgbClr val="88745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8915" y="802640"/>
            <a:ext cx="9251950" cy="527304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sp>
        <p:nvSpPr>
          <p:cNvPr id="10" name="矩形 9"/>
          <p:cNvSpPr/>
          <p:nvPr/>
        </p:nvSpPr>
        <p:spPr>
          <a:xfrm>
            <a:off x="1746568" y="1057275"/>
            <a:ext cx="8716645" cy="4763770"/>
          </a:xfrm>
          <a:prstGeom prst="rect">
            <a:avLst/>
          </a:prstGeom>
          <a:noFill/>
          <a:ln>
            <a:solidFill>
              <a:srgbClr val="8874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方正黑体简体" panose="02000000000000000000" pitchFamily="2" charset="-122"/>
              <a:ea typeface="方正黑体简体" panose="02000000000000000000" pitchFamily="2" charset="-122"/>
              <a:sym typeface="方正黑体简体" panose="02000000000000000000" pitchFamily="2" charset="-122"/>
            </a:endParaRPr>
          </a:p>
        </p:txBody>
      </p:sp>
      <p:pic>
        <p:nvPicPr>
          <p:cNvPr id="18" name="图片占位符 4"/>
          <p:cNvPicPr>
            <a:picLocks noGrp="1" noChangeAspect="1"/>
          </p:cNvPicPr>
          <p:nvPr/>
        </p:nvPicPr>
        <p:blipFill>
          <a:blip r:embed="rId4" cstate="print">
            <a:extLst>
              <a:ext uri="{28A0092B-C50C-407E-A947-70E740481C1C}">
                <a14:useLocalDpi xmlns:a14="http://schemas.microsoft.com/office/drawing/2010/main" val="0"/>
              </a:ext>
            </a:extLst>
          </a:blip>
          <a:srcRect l="16873" t="42" r="16507"/>
          <a:stretch>
            <a:fillRect/>
          </a:stretch>
        </p:blipFill>
        <p:spPr>
          <a:xfrm>
            <a:off x="5384483" y="1546860"/>
            <a:ext cx="1440815" cy="1440815"/>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2366" h="2366">
                <a:moveTo>
                  <a:pt x="1183" y="0"/>
                </a:moveTo>
                <a:cubicBezTo>
                  <a:pt x="1836" y="0"/>
                  <a:pt x="2366" y="530"/>
                  <a:pt x="2366" y="1183"/>
                </a:cubicBezTo>
                <a:cubicBezTo>
                  <a:pt x="2366" y="1836"/>
                  <a:pt x="1836" y="2366"/>
                  <a:pt x="1183" y="2366"/>
                </a:cubicBezTo>
                <a:cubicBezTo>
                  <a:pt x="530" y="2366"/>
                  <a:pt x="0" y="1836"/>
                  <a:pt x="0" y="1183"/>
                </a:cubicBezTo>
                <a:cubicBezTo>
                  <a:pt x="0" y="530"/>
                  <a:pt x="530" y="0"/>
                  <a:pt x="1183" y="0"/>
                </a:cubicBezTo>
                <a:close/>
              </a:path>
            </a:pathLst>
          </a:custGeom>
          <a:pattFill prst="ltUpDiag">
            <a:fgClr>
              <a:schemeClr val="bg1">
                <a:lumMod val="75000"/>
              </a:schemeClr>
            </a:fgClr>
            <a:bgClr>
              <a:schemeClr val="bg1">
                <a:lumMod val="95000"/>
              </a:schemeClr>
            </a:bgClr>
          </a:pattFill>
          <a:effectLst>
            <a:outerShdw blurRad="50800" dist="38100" dir="2700000" algn="tl" rotWithShape="0">
              <a:prstClr val="black">
                <a:alpha val="40000"/>
              </a:prstClr>
            </a:outerShdw>
          </a:effectLst>
        </p:spPr>
      </p:pic>
      <p:sp>
        <p:nvSpPr>
          <p:cNvPr id="7" name="文本框 6"/>
          <p:cNvSpPr txBox="1"/>
          <p:nvPr/>
        </p:nvSpPr>
        <p:spPr>
          <a:xfrm>
            <a:off x="1746250" y="3115310"/>
            <a:ext cx="8717280" cy="2168525"/>
          </a:xfrm>
          <a:prstGeom prst="rect">
            <a:avLst/>
          </a:prstGeom>
          <a:noFill/>
        </p:spPr>
        <p:txBody>
          <a:bodyPr wrap="square" rtlCol="0">
            <a:spAutoFit/>
          </a:bodyPr>
          <a:lstStyle/>
          <a:p>
            <a:pPr algn="ctr" fontAlgn="auto">
              <a:lnSpc>
                <a:spcPct val="150000"/>
              </a:lnSpc>
            </a:pPr>
            <a:r>
              <a:rPr lang="zh-CN" altLang="en-US" sz="4500" b="1" dirty="0">
                <a:solidFill>
                  <a:srgbClr val="88745B"/>
                </a:solidFill>
                <a:latin typeface="微软雅黑" panose="020B0503020204020204" pitchFamily="34" charset="-122"/>
                <a:ea typeface="微软雅黑" panose="020B0503020204020204" pitchFamily="34" charset="-122"/>
              </a:rPr>
              <a:t>第三章</a:t>
            </a:r>
          </a:p>
          <a:p>
            <a:pPr algn="ctr" fontAlgn="auto">
              <a:lnSpc>
                <a:spcPct val="150000"/>
              </a:lnSpc>
            </a:pPr>
            <a:r>
              <a:rPr lang="zh-CN" altLang="en-US" sz="4500" b="1" dirty="0">
                <a:solidFill>
                  <a:schemeClr val="tx1"/>
                </a:solidFill>
                <a:latin typeface="微软雅黑" panose="020B0503020204020204" pitchFamily="34" charset="-122"/>
                <a:ea typeface="微软雅黑" panose="020B0503020204020204" pitchFamily="34" charset="-122"/>
                <a:cs typeface="+mn-ea"/>
                <a:sym typeface="+mn-lt"/>
              </a:rPr>
              <a:t>特殊教育的法规与政策</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5830" y="0"/>
            <a:ext cx="7488555" cy="6874510"/>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1219200">
              <a:buClrTx/>
              <a:buSzTx/>
              <a:buFontTx/>
            </a:pPr>
            <a:endParaRPr lang="zh-CN" altLang="en-US" sz="2400" dirty="0">
              <a:solidFill>
                <a:prstClr val="white"/>
              </a:solidFill>
              <a:latin typeface="方正黑体简体" panose="02000000000000000000" pitchFamily="2" charset="-122"/>
              <a:ea typeface="方正黑体简体" panose="02000000000000000000" pitchFamily="2" charset="-122"/>
              <a:cs typeface="+mn-ea"/>
              <a:sym typeface="+mn-ea"/>
            </a:endParaRPr>
          </a:p>
        </p:txBody>
      </p:sp>
      <p:pic>
        <p:nvPicPr>
          <p:cNvPr id="2051" name="Picture 3" descr="E:\LJR\JZ\PPT\01-融资计划\02-切图\矩形 2.png"/>
          <p:cNvPicPr>
            <a:picLocks noChangeAspect="1" noChangeArrowheads="1"/>
          </p:cNvPicPr>
          <p:nvPr/>
        </p:nvPicPr>
        <p:blipFill>
          <a:blip r:embed="rId7" cstate="print"/>
          <a:srcRect/>
          <a:stretch>
            <a:fillRect/>
          </a:stretch>
        </p:blipFill>
        <p:spPr bwMode="auto">
          <a:xfrm>
            <a:off x="4521200" y="384175"/>
            <a:ext cx="7336790" cy="6309360"/>
          </a:xfrm>
          <a:prstGeom prst="rect">
            <a:avLst/>
          </a:prstGeom>
          <a:noFill/>
        </p:spPr>
      </p:pic>
      <p:pic>
        <p:nvPicPr>
          <p:cNvPr id="2050" name="Picture 2" descr="E:\LJR\JZ\PPT\01-融资计划\02-切图\dsfdsf.png"/>
          <p:cNvPicPr>
            <a:picLocks noChangeAspect="1" noChangeArrowheads="1"/>
          </p:cNvPicPr>
          <p:nvPr/>
        </p:nvPicPr>
        <p:blipFill>
          <a:blip r:embed="rId8" cstate="print"/>
          <a:srcRect/>
          <a:stretch>
            <a:fillRect/>
          </a:stretch>
        </p:blipFill>
        <p:spPr bwMode="auto">
          <a:xfrm>
            <a:off x="0" y="0"/>
            <a:ext cx="7632171" cy="6875339"/>
          </a:xfrm>
          <a:prstGeom prst="rect">
            <a:avLst/>
          </a:prstGeom>
          <a:noFill/>
        </p:spPr>
      </p:pic>
      <p:sp>
        <p:nvSpPr>
          <p:cNvPr id="7" name="TextBox 6"/>
          <p:cNvSpPr txBox="1"/>
          <p:nvPr/>
        </p:nvSpPr>
        <p:spPr>
          <a:xfrm>
            <a:off x="589838" y="2194643"/>
            <a:ext cx="5048250" cy="1168400"/>
          </a:xfrm>
          <a:prstGeom prst="rect">
            <a:avLst/>
          </a:prstGeom>
          <a:noFill/>
        </p:spPr>
        <p:txBody>
          <a:bodyPr wrap="none" rtlCol="0">
            <a:spAutoFit/>
          </a:bodyPr>
          <a:lstStyle/>
          <a:p>
            <a:pPr defTabSz="1219200"/>
            <a:r>
              <a:rPr lang="en-US" altLang="zh-CN" sz="7000" dirty="0">
                <a:solidFill>
                  <a:srgbClr val="E1E0D8"/>
                </a:solidFill>
                <a:latin typeface="方正黑体简体" panose="02000000000000000000" pitchFamily="2" charset="-122"/>
                <a:ea typeface="方正黑体简体" panose="02000000000000000000" pitchFamily="2" charset="-122"/>
                <a:cs typeface="+mn-ea"/>
                <a:sym typeface="+mn-lt"/>
              </a:rPr>
              <a:t>CONTENTS</a:t>
            </a:r>
            <a:endParaRPr lang="zh-CN" altLang="en-US" sz="7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8" name="TextBox 7"/>
          <p:cNvSpPr txBox="1"/>
          <p:nvPr/>
        </p:nvSpPr>
        <p:spPr>
          <a:xfrm>
            <a:off x="2329133" y="2978681"/>
            <a:ext cx="1569660" cy="923330"/>
          </a:xfrm>
          <a:prstGeom prst="rect">
            <a:avLst/>
          </a:prstGeom>
          <a:noFill/>
        </p:spPr>
        <p:txBody>
          <a:bodyPr wrap="none" rtlCol="0">
            <a:spAutoFit/>
          </a:bodyPr>
          <a:lstStyle/>
          <a:p>
            <a:pPr defTabSz="1219200"/>
            <a:r>
              <a:rPr lang="zh-CN" altLang="en-US" sz="5400" dirty="0">
                <a:solidFill>
                  <a:srgbClr val="4F4D50"/>
                </a:solidFill>
                <a:latin typeface="方正黑体简体" panose="02000000000000000000" pitchFamily="2" charset="-122"/>
                <a:ea typeface="方正黑体简体" panose="02000000000000000000" pitchFamily="2" charset="-122"/>
                <a:cs typeface="+mn-ea"/>
                <a:sym typeface="+mn-lt"/>
              </a:rPr>
              <a:t>目录</a:t>
            </a:r>
            <a:endParaRPr lang="en-US" altLang="zh-CN" sz="5400" dirty="0">
              <a:solidFill>
                <a:srgbClr val="4F4D50"/>
              </a:solidFill>
              <a:latin typeface="方正黑体简体" panose="02000000000000000000" pitchFamily="2" charset="-122"/>
              <a:ea typeface="方正黑体简体" panose="02000000000000000000" pitchFamily="2" charset="-122"/>
              <a:cs typeface="+mn-ea"/>
              <a:sym typeface="+mn-lt"/>
            </a:endParaRPr>
          </a:p>
        </p:txBody>
      </p:sp>
      <p:sp>
        <p:nvSpPr>
          <p:cNvPr id="13" name="TextBox 12"/>
          <p:cNvSpPr txBox="1"/>
          <p:nvPr>
            <p:custDataLst>
              <p:tags r:id="rId1"/>
            </p:custDataLst>
          </p:nvPr>
        </p:nvSpPr>
        <p:spPr>
          <a:xfrm>
            <a:off x="7325995" y="3415030"/>
            <a:ext cx="3949700" cy="768350"/>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特殊教育相关国际文献与重要法规</a:t>
            </a:r>
          </a:p>
        </p:txBody>
      </p:sp>
      <p:sp>
        <p:nvSpPr>
          <p:cNvPr id="3" name="TextBox 12"/>
          <p:cNvSpPr txBox="1"/>
          <p:nvPr>
            <p:custDataLst>
              <p:tags r:id="rId2"/>
            </p:custDataLst>
          </p:nvPr>
        </p:nvSpPr>
        <p:spPr>
          <a:xfrm>
            <a:off x="7319645" y="2510790"/>
            <a:ext cx="3949700" cy="429895"/>
          </a:xfrm>
          <a:prstGeom prst="rect">
            <a:avLst/>
          </a:prstGeom>
          <a:noFill/>
        </p:spPr>
        <p:txBody>
          <a:bodyPr wrap="square" rtlCol="0">
            <a:spAutoFit/>
          </a:bodyPr>
          <a:lstStyle/>
          <a:p>
            <a:pPr defTabSz="1219200"/>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我国特殊教育的法规与政策</a:t>
            </a:r>
          </a:p>
        </p:txBody>
      </p:sp>
      <p:sp>
        <p:nvSpPr>
          <p:cNvPr id="4" name="TextBox 14"/>
          <p:cNvSpPr txBox="1"/>
          <p:nvPr>
            <p:custDataLst>
              <p:tags r:id="rId3"/>
            </p:custDataLst>
          </p:nvPr>
        </p:nvSpPr>
        <p:spPr>
          <a:xfrm>
            <a:off x="6268720" y="2510790"/>
            <a:ext cx="1050925"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第一节</a:t>
            </a:r>
          </a:p>
        </p:txBody>
      </p:sp>
      <p:sp>
        <p:nvSpPr>
          <p:cNvPr id="5" name="TextBox 14"/>
          <p:cNvSpPr txBox="1"/>
          <p:nvPr>
            <p:custDataLst>
              <p:tags r:id="rId4"/>
            </p:custDataLst>
          </p:nvPr>
        </p:nvSpPr>
        <p:spPr>
          <a:xfrm>
            <a:off x="6268720" y="3415030"/>
            <a:ext cx="1050925" cy="429895"/>
          </a:xfrm>
          <a:prstGeom prst="rect">
            <a:avLst/>
          </a:prstGeom>
          <a:noFill/>
        </p:spPr>
        <p:txBody>
          <a:bodyPr wrap="square" rtlCol="0">
            <a:spAutoFit/>
          </a:bodyPr>
          <a:lstStyle/>
          <a:p>
            <a:pPr algn="l" defTabSz="1219200">
              <a:buClrTx/>
              <a:buSzTx/>
              <a:buFontTx/>
            </a:pPr>
            <a:r>
              <a:rPr lang="zh-CN" altLang="en-US" sz="2200" b="1" dirty="0">
                <a:solidFill>
                  <a:prstClr val="white"/>
                </a:solidFill>
                <a:latin typeface="微软雅黑" panose="020B0503020204020204" pitchFamily="34" charset="-122"/>
                <a:ea typeface="微软雅黑" panose="020B0503020204020204" pitchFamily="34" charset="-122"/>
                <a:cs typeface="+mn-ea"/>
                <a:sym typeface="+mn-lt"/>
              </a:rPr>
              <a:t>第二节</a:t>
            </a: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13467"/>
          <a:stretch>
            <a:fillRect/>
          </a:stretch>
        </p:blipFill>
        <p:spPr>
          <a:xfrm>
            <a:off x="7138670" y="0"/>
            <a:ext cx="5071745"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r="16065"/>
          <a:stretch>
            <a:fillRect/>
          </a:stretch>
        </p:blipFill>
        <p:spPr>
          <a:xfrm>
            <a:off x="8019415" y="635635"/>
            <a:ext cx="4180205" cy="5915660"/>
          </a:xfrm>
          <a:prstGeom prst="rect">
            <a:avLst/>
          </a:prstGeom>
        </p:spPr>
      </p:pic>
      <p:sp>
        <p:nvSpPr>
          <p:cNvPr id="10" name="TextBox 6"/>
          <p:cNvSpPr txBox="1"/>
          <p:nvPr/>
        </p:nvSpPr>
        <p:spPr>
          <a:xfrm>
            <a:off x="1597538" y="1600730"/>
            <a:ext cx="4330032" cy="1323439"/>
          </a:xfrm>
          <a:prstGeom prst="rect">
            <a:avLst/>
          </a:prstGeom>
          <a:noFill/>
        </p:spPr>
        <p:txBody>
          <a:bodyPr wrap="none" rtlCol="0">
            <a:spAutoFit/>
          </a:bodyPr>
          <a:lstStyle/>
          <a:p>
            <a:pPr algn="ctr" defTabSz="1219200"/>
            <a:r>
              <a:rPr lang="en-US" altLang="zh-CN" sz="8000" dirty="0">
                <a:solidFill>
                  <a:srgbClr val="E1E0D8"/>
                </a:solidFill>
                <a:latin typeface="方正黑体简体" panose="02000000000000000000" pitchFamily="2" charset="-122"/>
                <a:ea typeface="方正黑体简体" panose="02000000000000000000" pitchFamily="2" charset="-122"/>
                <a:cs typeface="+mn-ea"/>
                <a:sym typeface="+mn-lt"/>
              </a:rPr>
              <a:t>PART 01</a:t>
            </a:r>
            <a:endParaRPr lang="zh-CN" altLang="en-US" sz="8000" dirty="0">
              <a:solidFill>
                <a:srgbClr val="E1E0D8"/>
              </a:solidFill>
              <a:latin typeface="方正黑体简体" panose="02000000000000000000" pitchFamily="2" charset="-122"/>
              <a:ea typeface="方正黑体简体" panose="02000000000000000000" pitchFamily="2" charset="-122"/>
              <a:cs typeface="+mn-ea"/>
              <a:sym typeface="+mn-lt"/>
            </a:endParaRPr>
          </a:p>
        </p:txBody>
      </p:sp>
      <p:sp>
        <p:nvSpPr>
          <p:cNvPr id="11" name="TextBox 7"/>
          <p:cNvSpPr txBox="1"/>
          <p:nvPr/>
        </p:nvSpPr>
        <p:spPr>
          <a:xfrm>
            <a:off x="264576" y="2432315"/>
            <a:ext cx="6701299" cy="2306955"/>
          </a:xfrm>
          <a:prstGeom prst="rect">
            <a:avLst/>
          </a:prstGeom>
          <a:noFill/>
        </p:spPr>
        <p:txBody>
          <a:bodyPr wrap="square" rtlCol="0">
            <a:spAutoFit/>
          </a:bodyPr>
          <a:lstStyle/>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第一节</a:t>
            </a:r>
          </a:p>
          <a:p>
            <a:pPr algn="ctr" defTabSz="1219200"/>
            <a:r>
              <a:rPr lang="zh-CN" altLang="en-US" sz="4800" b="1" dirty="0">
                <a:solidFill>
                  <a:srgbClr val="4F4D50"/>
                </a:solidFill>
                <a:latin typeface="方正黑体简体" panose="02000000000000000000" pitchFamily="2" charset="-122"/>
                <a:ea typeface="方正黑体简体" panose="02000000000000000000" pitchFamily="2" charset="-122"/>
                <a:cs typeface="+mn-ea"/>
                <a:sym typeface="+mn-lt"/>
              </a:rPr>
              <a:t>我国特殊教育的法规与政策</a:t>
            </a:r>
          </a:p>
        </p:txBody>
      </p:sp>
      <p:sp>
        <p:nvSpPr>
          <p:cNvPr id="13" name="TextBox 6"/>
          <p:cNvSpPr txBox="1"/>
          <p:nvPr/>
        </p:nvSpPr>
        <p:spPr>
          <a:xfrm>
            <a:off x="9701984" y="2168473"/>
            <a:ext cx="1694695" cy="2646878"/>
          </a:xfrm>
          <a:prstGeom prst="rect">
            <a:avLst/>
          </a:prstGeom>
          <a:noFill/>
        </p:spPr>
        <p:txBody>
          <a:bodyPr wrap="none" rtlCol="0">
            <a:spAutoFit/>
          </a:bodyPr>
          <a:lstStyle/>
          <a:p>
            <a:pPr defTabSz="1219200"/>
            <a:r>
              <a:rPr lang="en-US" altLang="zh-CN"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rPr>
              <a:t>01</a:t>
            </a:r>
            <a:endParaRPr lang="zh-CN" altLang="en-US" sz="16600" spc="600" dirty="0">
              <a:gradFill>
                <a:gsLst>
                  <a:gs pos="0">
                    <a:srgbClr val="F7DCAC"/>
                  </a:gs>
                  <a:gs pos="100000">
                    <a:srgbClr val="88745B"/>
                  </a:gs>
                </a:gsLst>
                <a:lin ang="1800000" scaled="0"/>
              </a:gradFill>
              <a:effectLst>
                <a:outerShdw blurRad="190500" dist="63500" dir="2700000" algn="tl">
                  <a:srgbClr val="000000">
                    <a:alpha val="30000"/>
                  </a:srgbClr>
                </a:outerShdw>
              </a:effectLst>
              <a:latin typeface="Agency FB" panose="020B0503020202020204" pitchFamily="34" charset="0"/>
              <a:ea typeface="方正黑体简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我国特殊教育的法规与政策</a:t>
            </a:r>
          </a:p>
        </p:txBody>
      </p:sp>
      <p:sp>
        <p:nvSpPr>
          <p:cNvPr id="100" name="文本框 99"/>
          <p:cNvSpPr txBox="1"/>
          <p:nvPr/>
        </p:nvSpPr>
        <p:spPr>
          <a:xfrm>
            <a:off x="970915" y="1210310"/>
            <a:ext cx="10483850" cy="6069965"/>
          </a:xfrm>
          <a:prstGeom prst="rect">
            <a:avLst/>
          </a:prstGeom>
          <a:noFill/>
          <a:ln w="9525">
            <a:noFill/>
          </a:ln>
        </p:spPr>
        <p:txBody>
          <a:bodyPr wrap="square">
            <a:spAutoFit/>
          </a:bodyPr>
          <a:lstStyle/>
          <a:p>
            <a:pPr>
              <a:lnSpc>
                <a:spcPct val="150000"/>
              </a:lnSpc>
            </a:pP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一、 特殊教育的相关法规</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《中华人民共和国宪法》</a:t>
            </a:r>
          </a:p>
          <a:p>
            <a:pPr>
              <a:lnSpc>
                <a:spcPct val="150000"/>
              </a:lnSpc>
            </a:pP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现行的《中华人民共和国宪法》于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1982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日通过，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1988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日修正。</a:t>
            </a:r>
          </a:p>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教育法律及相关法律</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）《中华人民共和国教育法》</a:t>
            </a:r>
            <a:r>
              <a:rPr 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《中华人民共和国教育法》于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日通过，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2021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日修正。</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）《中华人民共和国义务教育法》</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《中华人民共和国义务教育法》于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1986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日通过，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日修订，</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日修正。</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《中华人民共和国高等教育法》：《中华人民共和国高等教育法》于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1998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29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日通过，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2015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27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2018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29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日修正。</a:t>
            </a: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我国特殊教育的法规与政策</a:t>
            </a:r>
          </a:p>
        </p:txBody>
      </p:sp>
      <p:sp>
        <p:nvSpPr>
          <p:cNvPr id="100" name="文本框 99"/>
          <p:cNvSpPr txBox="1"/>
          <p:nvPr/>
        </p:nvSpPr>
        <p:spPr>
          <a:xfrm>
            <a:off x="970915" y="1210310"/>
            <a:ext cx="10483850" cy="3910429"/>
          </a:xfrm>
          <a:prstGeom prst="rect">
            <a:avLst/>
          </a:prstGeom>
          <a:noFill/>
          <a:ln w="9525">
            <a:noFill/>
          </a:ln>
        </p:spPr>
        <p:txBody>
          <a:bodyPr wrap="square">
            <a:spAutoFit/>
          </a:bodyPr>
          <a:lstStyle/>
          <a:p>
            <a:pPr>
              <a:lnSpc>
                <a:spcPct val="150000"/>
              </a:lnSpc>
            </a:pPr>
            <a:r>
              <a:rPr lang="en-US" altLang="zh-CN" sz="2100" b="1"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教育法律及相关法律</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）《中华人民共和国教育法》</a:t>
            </a:r>
            <a:r>
              <a:rPr 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《中华人民共和国教育法》于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日通过，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2021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日修正。</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）《中华人民共和国义务教育法》</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《中华人民共和国义务教育法》于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1986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日通过，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日修订，</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日修正。</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《中华人民共和国高等教育法》：《中华人民共和国高等教育法》于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1998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29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日通过，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2015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27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2018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rPr>
              <a:t>29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mn-ea"/>
              </a:rPr>
              <a:t>日修正。</a:t>
            </a:r>
            <a:endParaRPr lang="en-US" altLang="zh-CN" sz="2100" dirty="0">
              <a:solidFill>
                <a:schemeClr val="tx1">
                  <a:lumMod val="75000"/>
                  <a:lumOff val="25000"/>
                </a:schemeClr>
              </a:solidFill>
              <a:latin typeface="Arial" panose="020B0604020202020204" pitchFamily="34" charset="0"/>
              <a:ea typeface="微软雅黑" panose="020B0503020204020204" pitchFamily="34" charset="-122"/>
              <a:sym typeface="+mn-ea"/>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2781283050"/>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我国特殊教育的法规与政策</a:t>
            </a:r>
          </a:p>
        </p:txBody>
      </p:sp>
      <p:sp>
        <p:nvSpPr>
          <p:cNvPr id="100" name="文本框 99"/>
          <p:cNvSpPr txBox="1"/>
          <p:nvPr/>
        </p:nvSpPr>
        <p:spPr>
          <a:xfrm>
            <a:off x="970915" y="1210310"/>
            <a:ext cx="10483850" cy="3910429"/>
          </a:xfrm>
          <a:prstGeom prst="rect">
            <a:avLst/>
          </a:prstGeom>
          <a:noFill/>
          <a:ln w="9525">
            <a:noFill/>
          </a:ln>
        </p:spPr>
        <p:txBody>
          <a:bodyPr wrap="square">
            <a:spAutoFit/>
          </a:bodyPr>
          <a:lstStyle/>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）《中华人民共和国职业教育法》</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《中华人民共和国职业教育法》于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日通过，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2022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日修订。</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）《中华人民共和国残疾人保障法》</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《中华人民共和国残疾人保障法》于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日通过，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日修订，</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日修正。</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）《中华人民共和国未成年人保护法》</a:t>
            </a:r>
            <a:r>
              <a:rPr lang="zh-CN" alt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《中华人民共和国未成年人保护法》于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日通过，</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2006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29</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26</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日修正，</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2020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日修订。</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2180052342"/>
      </p:ext>
    </p:extLst>
  </p:cSld>
  <p:clrMapOvr>
    <a:masterClrMapping/>
  </p:clrMapOvr>
  <mc:AlternateContent xmlns:mc="http://schemas.openxmlformats.org/markup-compatibility/2006">
    <mc:Choice xmlns:p14="http://schemas.microsoft.com/office/powerpoint/2010/main" Requires="p14">
      <p:transition spd="slow" p14:dur="899">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我国特殊教育的法规与政策</a:t>
            </a:r>
          </a:p>
        </p:txBody>
      </p:sp>
      <p:sp>
        <p:nvSpPr>
          <p:cNvPr id="100" name="文本框 99"/>
          <p:cNvSpPr txBox="1"/>
          <p:nvPr/>
        </p:nvSpPr>
        <p:spPr>
          <a:xfrm>
            <a:off x="970915" y="1210310"/>
            <a:ext cx="10483850" cy="2940933"/>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行政法规</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）《残疾人教育条例》</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《残疾人教育条例》于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1994</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日发布，</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日修订。</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）《学校体育工作条例》</a:t>
            </a:r>
            <a:r>
              <a:rPr lang="zh-CN" sz="2100"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《学校体育工作条例》于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1990</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日发布，</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2017</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3</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日修订。</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920" y="269875"/>
            <a:ext cx="876300" cy="781050"/>
            <a:chOff x="8370" y="4384"/>
            <a:chExt cx="2280" cy="2032"/>
          </a:xfrm>
        </p:grpSpPr>
        <p:grpSp>
          <p:nvGrpSpPr>
            <p:cNvPr id="8198" name="组合 158"/>
            <p:cNvGrpSpPr/>
            <p:nvPr/>
          </p:nvGrpSpPr>
          <p:grpSpPr>
            <a:xfrm>
              <a:off x="8370" y="4384"/>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199" name="Freeform 5"/>
            <p:cNvSpPr/>
            <p:nvPr/>
          </p:nvSpPr>
          <p:spPr>
            <a:xfrm rot="1855731">
              <a:off x="8527" y="4524"/>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endParaRPr lang="zh-CN" altLang="en-US"/>
            </a:p>
          </p:txBody>
        </p:sp>
        <p:pic>
          <p:nvPicPr>
            <p:cNvPr id="8202" name="图片 13"/>
            <p:cNvPicPr>
              <a:picLocks noChangeAspect="1"/>
            </p:cNvPicPr>
            <p:nvPr/>
          </p:nvPicPr>
          <p:blipFill>
            <a:blip r:embed="rId2"/>
            <a:stretch>
              <a:fillRect/>
            </a:stretch>
          </p:blipFill>
          <p:spPr>
            <a:xfrm>
              <a:off x="8692" y="4629"/>
              <a:ext cx="1538" cy="1537"/>
            </a:xfrm>
            <a:prstGeom prst="rect">
              <a:avLst/>
            </a:prstGeom>
            <a:noFill/>
            <a:ln w="9525">
              <a:noFill/>
            </a:ln>
          </p:spPr>
        </p:pic>
      </p:grpSp>
      <p:sp>
        <p:nvSpPr>
          <p:cNvPr id="4" name="矩形 3"/>
          <p:cNvSpPr/>
          <p:nvPr/>
        </p:nvSpPr>
        <p:spPr>
          <a:xfrm>
            <a:off x="1543773" y="398242"/>
            <a:ext cx="8570595" cy="52197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rPr>
              <a:t>第一节  </a:t>
            </a:r>
            <a:r>
              <a:rPr lang="zh-CN" altLang="en-US" sz="2800" dirty="0">
                <a:solidFill>
                  <a:srgbClr val="4F4D50"/>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我国特殊教育的法规与政策</a:t>
            </a:r>
          </a:p>
        </p:txBody>
      </p:sp>
      <p:sp>
        <p:nvSpPr>
          <p:cNvPr id="100" name="文本框 99"/>
          <p:cNvSpPr txBox="1"/>
          <p:nvPr/>
        </p:nvSpPr>
        <p:spPr>
          <a:xfrm>
            <a:off x="970915" y="1210310"/>
            <a:ext cx="10483850" cy="4939030"/>
          </a:xfrm>
          <a:prstGeom prst="rect">
            <a:avLst/>
          </a:prstGeom>
          <a:noFill/>
          <a:ln w="9525">
            <a:noFill/>
          </a:ln>
        </p:spPr>
        <p:txBody>
          <a:bodyPr wrap="square">
            <a:spAutoFit/>
          </a:bodyPr>
          <a:lstStyle/>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4.</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部门规章</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《特殊教育学校暂行规程》于</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1998</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年</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月</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日由教育部颁发。</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5.</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地方性法规、自治条例、单行条例</a:t>
            </a:r>
            <a:r>
              <a:rPr lang="zh-CN" sz="2100" b="1" dirty="0">
                <a:solidFill>
                  <a:schemeClr val="tx1">
                    <a:lumMod val="75000"/>
                    <a:lumOff val="25000"/>
                  </a:schemeClr>
                </a:solidFill>
                <a:latin typeface="Arial" panose="020B0604020202020204" pitchFamily="34" charset="0"/>
                <a:ea typeface="微软雅黑" panose="020B0503020204020204" pitchFamily="34" charset="-122"/>
              </a:rPr>
              <a:t>：</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地方性法规由省、自治区、直辖市和较大的市的人民代表大会及其常务委员会，根据本行政区域的具体情况和实际需要，在不与宪法、法律、行政法规相抵触的前提下制定，由大会主席团或者常务委员会用公告公布施行的文件。民族自治地方的人民代表大会有权依照当地民族的政治、经济和文化的特点，制定自治条例和单行条例。</a:t>
            </a:r>
          </a:p>
          <a:p>
            <a:pPr>
              <a:lnSpc>
                <a:spcPct val="150000"/>
              </a:lnSpc>
            </a:pPr>
            <a:r>
              <a:rPr lang="en-US" sz="2100" b="1" dirty="0">
                <a:solidFill>
                  <a:schemeClr val="tx1">
                    <a:lumMod val="75000"/>
                    <a:lumOff val="25000"/>
                  </a:schemeClr>
                </a:solidFill>
                <a:latin typeface="Arial" panose="020B0604020202020204" pitchFamily="34" charset="0"/>
                <a:ea typeface="微软雅黑" panose="020B0503020204020204" pitchFamily="34" charset="-122"/>
              </a:rPr>
              <a:t>6.</a:t>
            </a:r>
            <a:r>
              <a:rPr lang="zh-CN" altLang="en-US" sz="2100" b="1" dirty="0">
                <a:solidFill>
                  <a:schemeClr val="tx1">
                    <a:lumMod val="75000"/>
                    <a:lumOff val="25000"/>
                  </a:schemeClr>
                </a:solidFill>
                <a:latin typeface="Arial" panose="020B0604020202020204" pitchFamily="34" charset="0"/>
                <a:ea typeface="微软雅黑" panose="020B0503020204020204" pitchFamily="34" charset="-122"/>
              </a:rPr>
              <a:t>重要政策</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1</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）教育部关于加强残疾儿童少年义务教育阶段随班就读工作的指导意见</a:t>
            </a:r>
          </a:p>
          <a:p>
            <a:pPr>
              <a:lnSpc>
                <a:spcPct val="150000"/>
              </a:lnSpc>
            </a:pP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a:t>
            </a:r>
            <a:r>
              <a:rPr lang="en-US" altLang="zh-CN" sz="2100" dirty="0">
                <a:solidFill>
                  <a:schemeClr val="tx1">
                    <a:lumMod val="75000"/>
                    <a:lumOff val="25000"/>
                  </a:schemeClr>
                </a:solidFill>
                <a:latin typeface="Arial" panose="020B0604020202020204" pitchFamily="34" charset="0"/>
                <a:ea typeface="微软雅黑" panose="020B0503020204020204" pitchFamily="34" charset="-122"/>
              </a:rPr>
              <a:t>2</a:t>
            </a:r>
            <a:r>
              <a:rPr lang="zh-CN" altLang="en-US" sz="2100" dirty="0">
                <a:solidFill>
                  <a:schemeClr val="tx1">
                    <a:lumMod val="75000"/>
                    <a:lumOff val="25000"/>
                  </a:schemeClr>
                </a:solidFill>
                <a:latin typeface="Arial" panose="020B0604020202020204" pitchFamily="34" charset="0"/>
                <a:ea typeface="微软雅黑" panose="020B0503020204020204" pitchFamily="34" charset="-122"/>
              </a:rPr>
              <a:t>）教育部关于印发《特殊教育办学质量评价指南》的通知</a:t>
            </a:r>
          </a:p>
          <a:p>
            <a:pPr>
              <a:lnSpc>
                <a:spcPct val="150000"/>
              </a:lnSpc>
            </a:pPr>
            <a:endParaRPr lang="zh-CN" altLang="en-US" sz="2100" dirty="0">
              <a:solidFill>
                <a:schemeClr val="tx1">
                  <a:lumMod val="75000"/>
                  <a:lumOff val="25000"/>
                </a:schemeClr>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99">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312,&quot;left&quot;:479.95,&quot;top&quot;:150.1,&quot;width&quot;:410.0140157480315}"/>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12,&quot;left&quot;:479.95,&quot;top&quot;:150.1,&quot;width&quot;:410.014015748031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12,&quot;left&quot;:479.95,&quot;top&quot;:150.1,&quot;width&quot;:410.014015748031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12,&quot;left&quot;:479.95,&quot;top&quot;:150.1,&quot;width&quot;:410.01401574803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1776</Words>
  <Application>Microsoft Office PowerPoint</Application>
  <PresentationFormat>宽屏</PresentationFormat>
  <Paragraphs>89</Paragraphs>
  <Slides>17</Slides>
  <Notes>5</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17</vt:i4>
      </vt:variant>
    </vt:vector>
  </HeadingPairs>
  <TitlesOfParts>
    <vt:vector size="26" baseType="lpstr">
      <vt:lpstr>等线</vt:lpstr>
      <vt:lpstr>等线 Light</vt:lpstr>
      <vt:lpstr>方正黑体简体</vt:lpstr>
      <vt:lpstr>楷体</vt:lpstr>
      <vt:lpstr>微软雅黑</vt:lpstr>
      <vt:lpstr>Agency FB</vt:lpstr>
      <vt:lpstr>Arial</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范美琳</cp:lastModifiedBy>
  <cp:revision>23</cp:revision>
  <dcterms:created xsi:type="dcterms:W3CDTF">2025-07-02T05:50:00Z</dcterms:created>
  <dcterms:modified xsi:type="dcterms:W3CDTF">2025-08-04T01:08:33Z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E26C730FD27D48A89AFBDECC868383E1_13</vt:lpwstr>
  </property>
  <property fmtid="{D5CDD505-2E9C-101B-9397-08002B2CF9AE}" pid="3" name="KSOProductBuildVer">
    <vt:lpwstr>2052-12.1.0.22215</vt:lpwstr>
  </property>
</Properties>
</file>